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30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818748a7f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818748a7f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7e27a51d11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7e27a51d11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 base 2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7e27a51d11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7e27a51d11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7e27a51d11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7e27a51d11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7e27a51d11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7e27a51d11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7e27a51d11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7e27a51d11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7e27a51d11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7e27a51d11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818748a7f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818748a7f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818748a7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818748a7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818748a7f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818748a7f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7e27a51d11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7e27a51d11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818748a7f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818748a7f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880cdb4e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880cdb4e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880cdb4e7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880cdb4e7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880cdb4e7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880cdb4e7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880cdb4e7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880cdb4e7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880cdb4e7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880cdb4e7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880cdb4e74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880cdb4e74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880cdb4e7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880cdb4e74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880cdb4e74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880cdb4e74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880cdb4e74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880cdb4e74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7e27a51d1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7e27a51d11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7e27a51d11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7e27a51d11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7e27a51d11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7e27a51d11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7e27a51d11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7e27a51d11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7e27a51d11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7e27a51d11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7e27a51d11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7e27a51d11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Modality basically measures the value of a community, which when added up over all the communities resembles the value of partitioning a graph into nc communities.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7e27a51d11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7e27a51d11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880cdb4e74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880cdb4e74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7e27a51d11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7e27a51d11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PthQE7Li8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networksciencebook.com/chapter/9#advanced-9c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fPthQE7Li8M" TargetMode="External"/><Relationship Id="rId4" Type="http://schemas.openxmlformats.org/officeDocument/2006/relationships/hyperlink" Target="http://networksciencebook.com/chapter/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 Algorithms For Community Detection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Megan Goulet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Detection is an NP-Hard Problem!</a:t>
            </a:r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Greedy Algorithm Approach</a:t>
            </a:r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Assign all nodes to their own community.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Inspect each community pair that is connected by at least one link. Merge the two communities into one link with the greatest change in modularity.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Repeat step 2 repeatedly until the graph has been partitioned into one community.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Return the partition with the greatest modularity.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Runtime: O(N^2).</a:t>
            </a:r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Google Shape;158;p24"/>
          <p:cNvCxnSpPr/>
          <p:nvPr/>
        </p:nvCxnSpPr>
        <p:spPr>
          <a:xfrm rot="10800000" flipH="1">
            <a:off x="275550" y="2306450"/>
            <a:ext cx="8592900" cy="510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9" name="Google Shape;159;p24"/>
          <p:cNvCxnSpPr/>
          <p:nvPr/>
        </p:nvCxnSpPr>
        <p:spPr>
          <a:xfrm rot="10800000" flipH="1">
            <a:off x="642950" y="1775750"/>
            <a:ext cx="10200" cy="5919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" name="Google Shape;160;p24"/>
          <p:cNvSpPr txBox="1"/>
          <p:nvPr/>
        </p:nvSpPr>
        <p:spPr>
          <a:xfrm>
            <a:off x="81650" y="81650"/>
            <a:ext cx="2255400" cy="16932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Background Information</a:t>
            </a:r>
            <a:endParaRPr>
              <a:solidFill>
                <a:srgbClr val="B7B7B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What are communities?</a:t>
            </a:r>
            <a:endParaRPr>
              <a:solidFill>
                <a:srgbClr val="B7B7B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What is modularity?</a:t>
            </a:r>
            <a:endParaRPr>
              <a:solidFill>
                <a:srgbClr val="B7B7B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Basic community detection algorithms.</a:t>
            </a:r>
            <a:endParaRPr>
              <a:solidFill>
                <a:srgbClr val="B7B7B7"/>
              </a:solidFill>
            </a:endParaRPr>
          </a:p>
        </p:txBody>
      </p:sp>
      <p:cxnSp>
        <p:nvCxnSpPr>
          <p:cNvPr id="161" name="Google Shape;161;p24"/>
          <p:cNvCxnSpPr/>
          <p:nvPr/>
        </p:nvCxnSpPr>
        <p:spPr>
          <a:xfrm rot="10800000">
            <a:off x="2152650" y="2325200"/>
            <a:ext cx="0" cy="7653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2" name="Google Shape;162;p24"/>
          <p:cNvSpPr txBox="1"/>
          <p:nvPr/>
        </p:nvSpPr>
        <p:spPr>
          <a:xfrm>
            <a:off x="1785925" y="3325325"/>
            <a:ext cx="587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4"/>
          <p:cNvSpPr txBox="1"/>
          <p:nvPr/>
        </p:nvSpPr>
        <p:spPr>
          <a:xfrm>
            <a:off x="1162725" y="3100700"/>
            <a:ext cx="2633100" cy="12621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Introduction To Paper</a:t>
            </a:r>
            <a:endParaRPr>
              <a:solidFill>
                <a:srgbClr val="B7B7B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What is the problem?</a:t>
            </a:r>
            <a:endParaRPr>
              <a:solidFill>
                <a:srgbClr val="B7B7B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Why do we care about having fast community detection algorithms?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64" name="Google Shape;164;p24"/>
          <p:cNvSpPr txBox="1"/>
          <p:nvPr/>
        </p:nvSpPr>
        <p:spPr>
          <a:xfrm>
            <a:off x="3622125" y="1355150"/>
            <a:ext cx="1734900" cy="4002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Louvain Algorithm</a:t>
            </a:r>
            <a:endParaRPr>
              <a:solidFill>
                <a:srgbClr val="B7B7B7"/>
              </a:solidFill>
            </a:endParaRPr>
          </a:p>
        </p:txBody>
      </p:sp>
      <p:cxnSp>
        <p:nvCxnSpPr>
          <p:cNvPr id="165" name="Google Shape;165;p24"/>
          <p:cNvCxnSpPr/>
          <p:nvPr/>
        </p:nvCxnSpPr>
        <p:spPr>
          <a:xfrm rot="10800000">
            <a:off x="4489575" y="1755350"/>
            <a:ext cx="0" cy="5511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Google Shape;166;p24"/>
          <p:cNvSpPr txBox="1"/>
          <p:nvPr/>
        </p:nvSpPr>
        <p:spPr>
          <a:xfrm>
            <a:off x="5357025" y="2775188"/>
            <a:ext cx="1734900" cy="4002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Infomap Algorithm</a:t>
            </a:r>
            <a:endParaRPr>
              <a:solidFill>
                <a:srgbClr val="B7B7B7"/>
              </a:solidFill>
            </a:endParaRPr>
          </a:p>
        </p:txBody>
      </p:sp>
      <p:cxnSp>
        <p:nvCxnSpPr>
          <p:cNvPr id="167" name="Google Shape;167;p24"/>
          <p:cNvCxnSpPr>
            <a:stCxn id="166" idx="0"/>
          </p:cNvCxnSpPr>
          <p:nvPr/>
        </p:nvCxnSpPr>
        <p:spPr>
          <a:xfrm rot="10800000">
            <a:off x="6215175" y="2325188"/>
            <a:ext cx="9300" cy="4500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68;p24"/>
          <p:cNvSpPr txBox="1"/>
          <p:nvPr/>
        </p:nvSpPr>
        <p:spPr>
          <a:xfrm>
            <a:off x="7028956" y="1355150"/>
            <a:ext cx="1063500" cy="4002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Conclusion</a:t>
            </a:r>
            <a:endParaRPr>
              <a:solidFill>
                <a:srgbClr val="B7B7B7"/>
              </a:solidFill>
            </a:endParaRPr>
          </a:p>
        </p:txBody>
      </p:sp>
      <p:cxnSp>
        <p:nvCxnSpPr>
          <p:cNvPr id="169" name="Google Shape;169;p24"/>
          <p:cNvCxnSpPr/>
          <p:nvPr/>
        </p:nvCxnSpPr>
        <p:spPr>
          <a:xfrm rot="10800000">
            <a:off x="7560700" y="1755350"/>
            <a:ext cx="0" cy="5511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" name="Google Shape;170;p24"/>
          <p:cNvSpPr txBox="1">
            <a:spLocks noGrp="1"/>
          </p:cNvSpPr>
          <p:nvPr>
            <p:ph type="title" idx="4294967295"/>
          </p:nvPr>
        </p:nvSpPr>
        <p:spPr>
          <a:xfrm>
            <a:off x="311700" y="4435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 of Presentation</a:t>
            </a:r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</a:t>
            </a:r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brute-force algorithm is very slow, especially for moderately large graphs.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Recall Bell’s Number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Unreasonable runtime for most networks.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Community Detection is an NP-Hard Problem.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Greedy Algorithm Approach approximates the best partition: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O(N^2) is going to be slow with very large, sparse networks (&gt;1,000,000 nodes).</a:t>
            </a:r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311700" y="1255250"/>
            <a:ext cx="8520600" cy="24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Fast Algorithms: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Louvain Algorithm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Infomap Algorithm</a:t>
            </a:r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311700" y="1255250"/>
            <a:ext cx="8520600" cy="24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Fast Algorithms: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Louvain Algorithm</a:t>
            </a:r>
            <a:endParaRPr>
              <a:solidFill>
                <a:srgbClr val="93C47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Infomap Algorithm</a:t>
            </a:r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Louvain Algorithm </a:t>
            </a:r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 Assign all nodes into their own community.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Step 2: For each node i in V, we examine their neighbors, computing the change in modularity that occurs if we add i to the community of each neighbor j: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			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Step 3: Have node i be in community j for the largest positive change in modularity. If there is no positive change in modularity, leave i in its current community.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Step 4: Repeat Steps 2-3 until no further actions can be taken (any move would result in a negative change in modularity).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Step 5: Generate a new graph, with the nodes being the communities and the edge weights between the total weights of the edges connecting each corresponding community.</a:t>
            </a:r>
            <a:endParaRPr/>
          </a:p>
        </p:txBody>
      </p:sp>
      <p:pic>
        <p:nvPicPr>
          <p:cNvPr id="197" name="Google Shape;19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150" y="2252663"/>
            <a:ext cx="5638800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>
            <a:spLocks noGrp="1"/>
          </p:cNvSpPr>
          <p:nvPr>
            <p:ph type="title"/>
          </p:nvPr>
        </p:nvSpPr>
        <p:spPr>
          <a:xfrm>
            <a:off x="291300" y="137200"/>
            <a:ext cx="463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</a:t>
            </a:r>
            <a:endParaRPr/>
          </a:p>
        </p:txBody>
      </p:sp>
      <p:pic>
        <p:nvPicPr>
          <p:cNvPr id="204" name="Google Shape;20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1950" y="892900"/>
            <a:ext cx="6191871" cy="39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Louvain Algorithm Time Complexity</a:t>
            </a:r>
            <a:endParaRPr/>
          </a:p>
        </p:txBody>
      </p:sp>
      <p:sp>
        <p:nvSpPr>
          <p:cNvPr id="211" name="Google Shape;211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Runtime: O(L log(L)), or O(N log(N)) for sparse networks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Great runtime for larger networks.</a:t>
            </a:r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>
            <a:spLocks noGrp="1"/>
          </p:cNvSpPr>
          <p:nvPr>
            <p:ph type="title"/>
          </p:nvPr>
        </p:nvSpPr>
        <p:spPr>
          <a:xfrm>
            <a:off x="311700" y="1255250"/>
            <a:ext cx="8520600" cy="24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Fast Algorithms: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Louvain Algorithm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Infomap Algorithm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218" name="Google Shape;218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4"/>
          <p:cNvCxnSpPr/>
          <p:nvPr/>
        </p:nvCxnSpPr>
        <p:spPr>
          <a:xfrm rot="10800000" flipH="1">
            <a:off x="275550" y="2306450"/>
            <a:ext cx="8592900" cy="510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" name="Google Shape;62;p14"/>
          <p:cNvCxnSpPr/>
          <p:nvPr/>
        </p:nvCxnSpPr>
        <p:spPr>
          <a:xfrm rot="10800000" flipH="1">
            <a:off x="642950" y="1775750"/>
            <a:ext cx="10200" cy="5919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14"/>
          <p:cNvSpPr txBox="1"/>
          <p:nvPr/>
        </p:nvSpPr>
        <p:spPr>
          <a:xfrm>
            <a:off x="81650" y="81650"/>
            <a:ext cx="2255400" cy="16932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Background Information</a:t>
            </a:r>
            <a:endParaRPr>
              <a:solidFill>
                <a:srgbClr val="B7B7B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What are communities?</a:t>
            </a:r>
            <a:endParaRPr>
              <a:solidFill>
                <a:srgbClr val="B7B7B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What is modularity?</a:t>
            </a:r>
            <a:endParaRPr>
              <a:solidFill>
                <a:srgbClr val="B7B7B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Basic community detection algorithms.</a:t>
            </a:r>
            <a:endParaRPr>
              <a:solidFill>
                <a:srgbClr val="B7B7B7"/>
              </a:solidFill>
            </a:endParaRPr>
          </a:p>
        </p:txBody>
      </p:sp>
      <p:cxnSp>
        <p:nvCxnSpPr>
          <p:cNvPr id="64" name="Google Shape;64;p14"/>
          <p:cNvCxnSpPr/>
          <p:nvPr/>
        </p:nvCxnSpPr>
        <p:spPr>
          <a:xfrm rot="10800000">
            <a:off x="2152650" y="2325200"/>
            <a:ext cx="0" cy="7653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4"/>
          <p:cNvSpPr txBox="1"/>
          <p:nvPr/>
        </p:nvSpPr>
        <p:spPr>
          <a:xfrm>
            <a:off x="1785925" y="3325325"/>
            <a:ext cx="587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1162725" y="3100700"/>
            <a:ext cx="2633100" cy="12621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Introduction To Paper</a:t>
            </a:r>
            <a:endParaRPr>
              <a:solidFill>
                <a:srgbClr val="B7B7B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What is the problem?</a:t>
            </a:r>
            <a:endParaRPr>
              <a:solidFill>
                <a:srgbClr val="B7B7B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Why do we care about having fast community detection algorithms?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622125" y="1355150"/>
            <a:ext cx="1734900" cy="4002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Louvain Algorithm</a:t>
            </a:r>
            <a:endParaRPr>
              <a:solidFill>
                <a:srgbClr val="B7B7B7"/>
              </a:solidFill>
            </a:endParaRPr>
          </a:p>
        </p:txBody>
      </p:sp>
      <p:cxnSp>
        <p:nvCxnSpPr>
          <p:cNvPr id="68" name="Google Shape;68;p14"/>
          <p:cNvCxnSpPr/>
          <p:nvPr/>
        </p:nvCxnSpPr>
        <p:spPr>
          <a:xfrm rot="10800000">
            <a:off x="4489575" y="1755350"/>
            <a:ext cx="0" cy="5511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Google Shape;69;p14"/>
          <p:cNvSpPr txBox="1"/>
          <p:nvPr/>
        </p:nvSpPr>
        <p:spPr>
          <a:xfrm>
            <a:off x="5357025" y="2775188"/>
            <a:ext cx="1734900" cy="4002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Infomap Algorithm</a:t>
            </a:r>
            <a:endParaRPr>
              <a:solidFill>
                <a:srgbClr val="B7B7B7"/>
              </a:solidFill>
            </a:endParaRPr>
          </a:p>
        </p:txBody>
      </p:sp>
      <p:cxnSp>
        <p:nvCxnSpPr>
          <p:cNvPr id="70" name="Google Shape;70;p14"/>
          <p:cNvCxnSpPr>
            <a:stCxn id="69" idx="0"/>
          </p:cNvCxnSpPr>
          <p:nvPr/>
        </p:nvCxnSpPr>
        <p:spPr>
          <a:xfrm rot="10800000">
            <a:off x="6215175" y="2325188"/>
            <a:ext cx="9300" cy="4500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Google Shape;71;p14"/>
          <p:cNvSpPr txBox="1"/>
          <p:nvPr/>
        </p:nvSpPr>
        <p:spPr>
          <a:xfrm>
            <a:off x="7028956" y="1355150"/>
            <a:ext cx="1063500" cy="4002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Conclusion</a:t>
            </a:r>
            <a:endParaRPr>
              <a:solidFill>
                <a:srgbClr val="B7B7B7"/>
              </a:solidFill>
            </a:endParaRPr>
          </a:p>
        </p:txBody>
      </p:sp>
      <p:cxnSp>
        <p:nvCxnSpPr>
          <p:cNvPr id="72" name="Google Shape;72;p14"/>
          <p:cNvCxnSpPr/>
          <p:nvPr/>
        </p:nvCxnSpPr>
        <p:spPr>
          <a:xfrm rot="10800000">
            <a:off x="7560700" y="1755350"/>
            <a:ext cx="0" cy="5511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" name="Google Shape;73;p14"/>
          <p:cNvSpPr txBox="1">
            <a:spLocks noGrp="1"/>
          </p:cNvSpPr>
          <p:nvPr>
            <p:ph type="title" idx="4294967295"/>
          </p:nvPr>
        </p:nvSpPr>
        <p:spPr>
          <a:xfrm>
            <a:off x="311700" y="4435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 of Presentation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Huffman Coding</a:t>
            </a:r>
            <a:endParaRPr/>
          </a:p>
        </p:txBody>
      </p:sp>
      <p:sp>
        <p:nvSpPr>
          <p:cNvPr id="224" name="Google Shape;224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Huffman Coding: Form of data compression to represent ordered elements in the least amount of bits possible.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Does this by assigning a code to each element on the list based on frequency, with the idea that the more frequently an element is repeated, the smaller its assigned code is.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Huffman Coding for Graphs: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 node is given a code, where the frequency is its degree.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We represent graph by a path, or a “random walker” traversing through the graph.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More information on Huffman Encoding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https://www.youtube.com/watch?v=fPthQE7Li8M</a:t>
            </a:r>
            <a:r>
              <a:rPr lang="en"/>
              <a:t> </a:t>
            </a:r>
            <a:endParaRPr/>
          </a:p>
        </p:txBody>
      </p:sp>
      <p:sp>
        <p:nvSpPr>
          <p:cNvPr id="225" name="Google Shape;225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231" name="Google Shape;23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232" name="Google Shape;23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4200" y="629250"/>
            <a:ext cx="5011500" cy="33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3"/>
          <p:cNvSpPr txBox="1">
            <a:spLocks noGrp="1"/>
          </p:cNvSpPr>
          <p:nvPr>
            <p:ph type="title"/>
          </p:nvPr>
        </p:nvSpPr>
        <p:spPr>
          <a:xfrm>
            <a:off x="311700" y="440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Goal: Produce the smallest encoding of this random path.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Infomap Algorithm:</a:t>
            </a:r>
            <a:endParaRPr/>
          </a:p>
        </p:txBody>
      </p:sp>
      <p:sp>
        <p:nvSpPr>
          <p:cNvPr id="239" name="Google Shape;239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a particular partition of a graph assorted into n communities:</a:t>
            </a:r>
            <a:endParaRPr/>
          </a:p>
          <a:p>
            <a:pPr marL="457200" lvl="0" indent="-33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Generate a code for each community in the partitioned graph.</a:t>
            </a:r>
            <a:endParaRPr/>
          </a:p>
          <a:p>
            <a:pPr marL="457200" lvl="0" indent="-33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Generate a code for each node within the community.</a:t>
            </a:r>
            <a:endParaRPr/>
          </a:p>
          <a:p>
            <a:pPr marL="457200" lvl="0" indent="-33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Generate a code to represent when we leave a community.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Minimum code length is determined by the map function: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First term: number of bits needed to represent paths between communities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q: the probability of a random walker switches communities in a given step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Second term: number of bits needed to represent paths within communities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pc: the probability of a random walker entering another node in the same community with each step.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H(Pc): The Huffman encoding length of the within-community movements, including the exit code.</a:t>
            </a:r>
            <a:endParaRPr/>
          </a:p>
        </p:txBody>
      </p:sp>
      <p:sp>
        <p:nvSpPr>
          <p:cNvPr id="240" name="Google Shape;240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241" name="Google Shape;24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9650" y="2649575"/>
            <a:ext cx="4151350" cy="5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</a:t>
            </a:r>
            <a:endParaRPr/>
          </a:p>
        </p:txBody>
      </p:sp>
      <p:sp>
        <p:nvSpPr>
          <p:cNvPr id="247" name="Google Shape;247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248" name="Google Shape;248;p35"/>
          <p:cNvPicPr preferRelativeResize="0"/>
          <p:nvPr/>
        </p:nvPicPr>
        <p:blipFill rotWithShape="1">
          <a:blip r:embed="rId3">
            <a:alphaModFix/>
          </a:blip>
          <a:srcRect r="24138"/>
          <a:stretch/>
        </p:blipFill>
        <p:spPr>
          <a:xfrm>
            <a:off x="1219200" y="1156750"/>
            <a:ext cx="6705599" cy="28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Generating Partitions</a:t>
            </a:r>
            <a:endParaRPr/>
          </a:p>
        </p:txBody>
      </p:sp>
      <p:sp>
        <p:nvSpPr>
          <p:cNvPr id="254" name="Google Shape;254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far, we have a function that produces the smallest encoding of a graph given a partition into separate communities.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How do we determine the partition?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Simply use another algorithm that will generate the partitions of communities.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 the partitions generated by the Louvain Algorithm!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Now that we have our partitions and our Huffman code generation, we can now state our Infomap Algorithm.</a:t>
            </a:r>
            <a:endParaRPr/>
          </a:p>
        </p:txBody>
      </p:sp>
      <p:sp>
        <p:nvSpPr>
          <p:cNvPr id="255" name="Google Shape;255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Infomap Algorithm with Louvain Algorithm Partitioning</a:t>
            </a:r>
            <a:endParaRPr/>
          </a:p>
        </p:txBody>
      </p:sp>
      <p:sp>
        <p:nvSpPr>
          <p:cNvPr id="261" name="Google Shape;261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Goal: Minimize                                      across all partitions!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Assign/code each node into its separate community.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For one node, look through its community, and make that community if it reduces L. Update L to the new value if so.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Continue to do this until there are no reductions available.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/>
          </a:p>
        </p:txBody>
      </p:sp>
      <p:sp>
        <p:nvSpPr>
          <p:cNvPr id="262" name="Google Shape;262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263" name="Google Shape;263;p37"/>
          <p:cNvPicPr preferRelativeResize="0"/>
          <p:nvPr/>
        </p:nvPicPr>
        <p:blipFill rotWithShape="1">
          <a:blip r:embed="rId3">
            <a:alphaModFix/>
          </a:blip>
          <a:srcRect r="39364"/>
          <a:stretch/>
        </p:blipFill>
        <p:spPr>
          <a:xfrm>
            <a:off x="1999600" y="1210650"/>
            <a:ext cx="2225425" cy="4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269" name="Google Shape;269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270" name="Google Shape;27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9" cy="2829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Complexity</a:t>
            </a:r>
            <a:endParaRPr/>
          </a:p>
        </p:txBody>
      </p:sp>
      <p:sp>
        <p:nvSpPr>
          <p:cNvPr id="276" name="Google Shape;276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 be the same as the runtime of the algorithm you use to partition the graphs.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Infomap Algorithm that uses the Louvain Algorithm for generating the partition of the graphs: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O(L log L), or O(N log N) for sparse graphs.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77" name="Google Shape;277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2" name="Google Shape;282;p40"/>
          <p:cNvCxnSpPr/>
          <p:nvPr/>
        </p:nvCxnSpPr>
        <p:spPr>
          <a:xfrm rot="10800000" flipH="1">
            <a:off x="275550" y="2306450"/>
            <a:ext cx="8592900" cy="510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3" name="Google Shape;283;p40"/>
          <p:cNvCxnSpPr/>
          <p:nvPr/>
        </p:nvCxnSpPr>
        <p:spPr>
          <a:xfrm rot="10800000" flipH="1">
            <a:off x="642950" y="1775750"/>
            <a:ext cx="10200" cy="5919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4" name="Google Shape;284;p40"/>
          <p:cNvSpPr txBox="1"/>
          <p:nvPr/>
        </p:nvSpPr>
        <p:spPr>
          <a:xfrm>
            <a:off x="81650" y="81650"/>
            <a:ext cx="2255400" cy="16932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Background Information</a:t>
            </a:r>
            <a:endParaRPr>
              <a:solidFill>
                <a:srgbClr val="B7B7B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What are communities?</a:t>
            </a:r>
            <a:endParaRPr>
              <a:solidFill>
                <a:srgbClr val="B7B7B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What is modularity?</a:t>
            </a:r>
            <a:endParaRPr>
              <a:solidFill>
                <a:srgbClr val="B7B7B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Basic community detection algorithms.</a:t>
            </a:r>
            <a:endParaRPr>
              <a:solidFill>
                <a:srgbClr val="B7B7B7"/>
              </a:solidFill>
            </a:endParaRPr>
          </a:p>
        </p:txBody>
      </p:sp>
      <p:cxnSp>
        <p:nvCxnSpPr>
          <p:cNvPr id="285" name="Google Shape;285;p40"/>
          <p:cNvCxnSpPr/>
          <p:nvPr/>
        </p:nvCxnSpPr>
        <p:spPr>
          <a:xfrm rot="10800000">
            <a:off x="2152650" y="2325200"/>
            <a:ext cx="0" cy="7653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6" name="Google Shape;286;p40"/>
          <p:cNvSpPr txBox="1"/>
          <p:nvPr/>
        </p:nvSpPr>
        <p:spPr>
          <a:xfrm>
            <a:off x="1785925" y="3325325"/>
            <a:ext cx="587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0"/>
          <p:cNvSpPr txBox="1"/>
          <p:nvPr/>
        </p:nvSpPr>
        <p:spPr>
          <a:xfrm>
            <a:off x="1162725" y="3100700"/>
            <a:ext cx="2633100" cy="12621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Introduction To Paper</a:t>
            </a:r>
            <a:endParaRPr>
              <a:solidFill>
                <a:srgbClr val="B7B7B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What is the problem?</a:t>
            </a:r>
            <a:endParaRPr>
              <a:solidFill>
                <a:srgbClr val="B7B7B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Why do we care about having fast community detection algorithms?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288" name="Google Shape;288;p40"/>
          <p:cNvSpPr txBox="1"/>
          <p:nvPr/>
        </p:nvSpPr>
        <p:spPr>
          <a:xfrm>
            <a:off x="3622125" y="1355150"/>
            <a:ext cx="1734900" cy="4002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Louvain Algorithm</a:t>
            </a:r>
            <a:endParaRPr>
              <a:solidFill>
                <a:srgbClr val="B7B7B7"/>
              </a:solidFill>
            </a:endParaRPr>
          </a:p>
        </p:txBody>
      </p:sp>
      <p:cxnSp>
        <p:nvCxnSpPr>
          <p:cNvPr id="289" name="Google Shape;289;p40"/>
          <p:cNvCxnSpPr/>
          <p:nvPr/>
        </p:nvCxnSpPr>
        <p:spPr>
          <a:xfrm rot="10800000">
            <a:off x="4489575" y="1755350"/>
            <a:ext cx="0" cy="5511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40"/>
          <p:cNvSpPr txBox="1"/>
          <p:nvPr/>
        </p:nvSpPr>
        <p:spPr>
          <a:xfrm>
            <a:off x="5357025" y="2775188"/>
            <a:ext cx="1734900" cy="4002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Infomap Algorithm</a:t>
            </a:r>
            <a:endParaRPr>
              <a:solidFill>
                <a:srgbClr val="B7B7B7"/>
              </a:solidFill>
            </a:endParaRPr>
          </a:p>
        </p:txBody>
      </p:sp>
      <p:cxnSp>
        <p:nvCxnSpPr>
          <p:cNvPr id="291" name="Google Shape;291;p40"/>
          <p:cNvCxnSpPr>
            <a:stCxn id="290" idx="0"/>
          </p:cNvCxnSpPr>
          <p:nvPr/>
        </p:nvCxnSpPr>
        <p:spPr>
          <a:xfrm rot="10800000">
            <a:off x="6215175" y="2325188"/>
            <a:ext cx="9300" cy="4500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2" name="Google Shape;292;p40"/>
          <p:cNvSpPr txBox="1"/>
          <p:nvPr/>
        </p:nvSpPr>
        <p:spPr>
          <a:xfrm>
            <a:off x="7028956" y="1355150"/>
            <a:ext cx="1063500" cy="400200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Conclusion</a:t>
            </a:r>
            <a:endParaRPr>
              <a:solidFill>
                <a:srgbClr val="B7B7B7"/>
              </a:solidFill>
            </a:endParaRPr>
          </a:p>
        </p:txBody>
      </p:sp>
      <p:cxnSp>
        <p:nvCxnSpPr>
          <p:cNvPr id="293" name="Google Shape;293;p40"/>
          <p:cNvCxnSpPr/>
          <p:nvPr/>
        </p:nvCxnSpPr>
        <p:spPr>
          <a:xfrm rot="10800000">
            <a:off x="7560700" y="1755350"/>
            <a:ext cx="0" cy="5511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4" name="Google Shape;294;p40"/>
          <p:cNvSpPr txBox="1">
            <a:spLocks noGrp="1"/>
          </p:cNvSpPr>
          <p:nvPr>
            <p:ph type="title" idx="4294967295"/>
          </p:nvPr>
        </p:nvSpPr>
        <p:spPr>
          <a:xfrm>
            <a:off x="311700" y="4435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 of Presentation</a:t>
            </a:r>
            <a:endParaRPr/>
          </a:p>
        </p:txBody>
      </p:sp>
      <p:sp>
        <p:nvSpPr>
          <p:cNvPr id="295" name="Google Shape;295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Accuracy / Speed</a:t>
            </a:r>
            <a:endParaRPr/>
          </a:p>
        </p:txBody>
      </p:sp>
      <p:sp>
        <p:nvSpPr>
          <p:cNvPr id="301" name="Google Shape;301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Both algorithms have the same level of accuracy as less efficient polynomial time community detection algorithms.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Both algorithms are relatively efficient, resulting in a faster community detection for very large networks.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Both algorithms optimize a function and use similar procedures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Louvain Algorithm: Maximizes Modularity.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Infomap Algorithm: Minimizes Map Equation.</a:t>
            </a:r>
            <a:endParaRPr/>
          </a:p>
        </p:txBody>
      </p:sp>
      <p:sp>
        <p:nvSpPr>
          <p:cNvPr id="302" name="Google Shape;302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5"/>
          <p:cNvCxnSpPr/>
          <p:nvPr/>
        </p:nvCxnSpPr>
        <p:spPr>
          <a:xfrm rot="10800000" flipH="1">
            <a:off x="275550" y="2306450"/>
            <a:ext cx="8592900" cy="510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" name="Google Shape;80;p15"/>
          <p:cNvCxnSpPr/>
          <p:nvPr/>
        </p:nvCxnSpPr>
        <p:spPr>
          <a:xfrm rot="10800000" flipH="1">
            <a:off x="642950" y="1775750"/>
            <a:ext cx="10200" cy="5919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" name="Google Shape;81;p15"/>
          <p:cNvSpPr txBox="1"/>
          <p:nvPr/>
        </p:nvSpPr>
        <p:spPr>
          <a:xfrm>
            <a:off x="81650" y="81650"/>
            <a:ext cx="2255400" cy="16932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Background Information</a:t>
            </a:r>
            <a:endParaRPr>
              <a:solidFill>
                <a:srgbClr val="B7B7B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What are communities?</a:t>
            </a:r>
            <a:endParaRPr>
              <a:solidFill>
                <a:srgbClr val="B7B7B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What is modularity?</a:t>
            </a:r>
            <a:endParaRPr>
              <a:solidFill>
                <a:srgbClr val="B7B7B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Basic community detection algorithms.</a:t>
            </a:r>
            <a:endParaRPr>
              <a:solidFill>
                <a:srgbClr val="B7B7B7"/>
              </a:solidFill>
            </a:endParaRPr>
          </a:p>
        </p:txBody>
      </p:sp>
      <p:cxnSp>
        <p:nvCxnSpPr>
          <p:cNvPr id="82" name="Google Shape;82;p15"/>
          <p:cNvCxnSpPr/>
          <p:nvPr/>
        </p:nvCxnSpPr>
        <p:spPr>
          <a:xfrm rot="10800000">
            <a:off x="2152650" y="2325200"/>
            <a:ext cx="0" cy="7653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Google Shape;83;p15"/>
          <p:cNvSpPr txBox="1"/>
          <p:nvPr/>
        </p:nvSpPr>
        <p:spPr>
          <a:xfrm>
            <a:off x="1785925" y="3325325"/>
            <a:ext cx="587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1162725" y="3100700"/>
            <a:ext cx="2633100" cy="1262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Introduction To Paper</a:t>
            </a:r>
            <a:endParaRPr>
              <a:solidFill>
                <a:srgbClr val="B7B7B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What is the problem?</a:t>
            </a:r>
            <a:endParaRPr>
              <a:solidFill>
                <a:srgbClr val="B7B7B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Why do we care about having fast community detection algorithms?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3622125" y="1355150"/>
            <a:ext cx="1734900" cy="4002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Louvain Algorithm</a:t>
            </a:r>
            <a:endParaRPr>
              <a:solidFill>
                <a:srgbClr val="B7B7B7"/>
              </a:solidFill>
            </a:endParaRPr>
          </a:p>
        </p:txBody>
      </p:sp>
      <p:cxnSp>
        <p:nvCxnSpPr>
          <p:cNvPr id="86" name="Google Shape;86;p15"/>
          <p:cNvCxnSpPr/>
          <p:nvPr/>
        </p:nvCxnSpPr>
        <p:spPr>
          <a:xfrm rot="10800000">
            <a:off x="4489575" y="1755350"/>
            <a:ext cx="0" cy="5511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15"/>
          <p:cNvSpPr txBox="1"/>
          <p:nvPr/>
        </p:nvSpPr>
        <p:spPr>
          <a:xfrm>
            <a:off x="5357025" y="2775188"/>
            <a:ext cx="1734900" cy="4002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Infomap Algorithm</a:t>
            </a:r>
            <a:endParaRPr>
              <a:solidFill>
                <a:srgbClr val="B7B7B7"/>
              </a:solidFill>
            </a:endParaRPr>
          </a:p>
        </p:txBody>
      </p:sp>
      <p:cxnSp>
        <p:nvCxnSpPr>
          <p:cNvPr id="88" name="Google Shape;88;p15"/>
          <p:cNvCxnSpPr>
            <a:stCxn id="87" idx="0"/>
          </p:cNvCxnSpPr>
          <p:nvPr/>
        </p:nvCxnSpPr>
        <p:spPr>
          <a:xfrm rot="10800000">
            <a:off x="6215175" y="2325188"/>
            <a:ext cx="9300" cy="4500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15"/>
          <p:cNvSpPr txBox="1"/>
          <p:nvPr/>
        </p:nvSpPr>
        <p:spPr>
          <a:xfrm>
            <a:off x="7028956" y="1355150"/>
            <a:ext cx="1063500" cy="4002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Conclusion</a:t>
            </a:r>
            <a:endParaRPr>
              <a:solidFill>
                <a:srgbClr val="B7B7B7"/>
              </a:solidFill>
            </a:endParaRPr>
          </a:p>
        </p:txBody>
      </p:sp>
      <p:cxnSp>
        <p:nvCxnSpPr>
          <p:cNvPr id="90" name="Google Shape;90;p15"/>
          <p:cNvCxnSpPr/>
          <p:nvPr/>
        </p:nvCxnSpPr>
        <p:spPr>
          <a:xfrm rot="10800000">
            <a:off x="7560700" y="1755350"/>
            <a:ext cx="0" cy="5511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" name="Google Shape;91;p15"/>
          <p:cNvSpPr txBox="1">
            <a:spLocks noGrp="1"/>
          </p:cNvSpPr>
          <p:nvPr>
            <p:ph type="title" idx="4294967295"/>
          </p:nvPr>
        </p:nvSpPr>
        <p:spPr>
          <a:xfrm>
            <a:off x="311700" y="4435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 of Presentation</a:t>
            </a:r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308" name="Google Shape;308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314" name="Google Shape;314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Barabási, A.-L. (n.d.). Advanced Topic 9.C Fast Algorithms for Community Detection. Network Science. Retrieved from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http://networksciencebook.com/chapter/9#advanced-9c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Barabási, A.-L. (n.d.). Chapter 9: Communities. Network Science. Retrieved from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http://networksciencebook.com/chapter/9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Huffman Coding. (2015). YouTube. Retrieved from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https://www.youtube.com/watch?v=fPthQE7Li8M</a:t>
            </a:r>
            <a:r>
              <a:rPr lang="en"/>
              <a:t>. </a:t>
            </a:r>
            <a:endParaRPr/>
          </a:p>
        </p:txBody>
      </p:sp>
      <p:sp>
        <p:nvSpPr>
          <p:cNvPr id="315" name="Google Shape;315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Communities?</a:t>
            </a:r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148425" y="1142275"/>
            <a:ext cx="5189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Governed by Two Hypotheses: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Connectedness Hypothesis</a:t>
            </a:r>
            <a:r>
              <a:rPr lang="en"/>
              <a:t>: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Each community is a connected subgraph.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Each community is linked to one component of the graph.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Density Hypothesis</a:t>
            </a:r>
            <a:r>
              <a:rPr lang="en"/>
              <a:t>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Nodes within a community are more likely to connect to each other than any other nodes in the graph.</a:t>
            </a:r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0800" y="867475"/>
            <a:ext cx="3449299" cy="288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Possible Definitions of a Community</a:t>
            </a:r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Cliques: Maximally connected subgraph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Every node in the community has a connection to every other node in the community.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Very strict definition.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Strong Community: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Every node within the community has more links to to other nodes within the community than any other node outside the community.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Weak Community: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There are more internal links within the community than links leaving the community. </a:t>
            </a:r>
            <a:endParaRPr/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2500" y="3459625"/>
            <a:ext cx="3677500" cy="154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Modularity?</a:t>
            </a:r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Random Hypothesis</a:t>
            </a:r>
            <a:r>
              <a:rPr lang="en"/>
              <a:t>: Randomly-wired networks lack an inherent community structure.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Randomly-generated graphs are expected to be uniform.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Allows us to compare subgraphs to ones that could be connected “by-chance”.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Measures the “value” of a particular graph partition.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be simply defined as: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Nc = # of communities partitioned in the graph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Lc = links in community c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Kc = total degree of the nodes in community c</a:t>
            </a:r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0550" y="2764288"/>
            <a:ext cx="2400300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Meaning of Modularity</a:t>
            </a: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positive modularity implies that communities are present, and the particular partition is a possible community structure.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M=0 implies that the entire network is a single community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negative modularity implies that each separate node is its own community.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Algorithms that maximize modularity can predict the best partitioning.</a:t>
            </a:r>
            <a:endParaRPr/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0126" y="2388050"/>
            <a:ext cx="3309575" cy="204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Detection Problem</a:t>
            </a:r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best way to partition a graph into communities that achieve the best modularity?</a:t>
            </a:r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Brute-Force Algorithm</a:t>
            </a:r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13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Generate all partitions possible.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Accept the partition with the highest modularity.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Problem: The number of partitions that can be generated increase exponentially with the number of nodes in a graph.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1477" y="489850"/>
            <a:ext cx="2880826" cy="370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2575" y="3924576"/>
            <a:ext cx="1724447" cy="6442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1483</Words>
  <Application>Microsoft Office PowerPoint</Application>
  <PresentationFormat>On-screen Show (16:9)</PresentationFormat>
  <Paragraphs>210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Arial</vt:lpstr>
      <vt:lpstr>Simple Dark</vt:lpstr>
      <vt:lpstr>Fast Algorithms For Community Detection</vt:lpstr>
      <vt:lpstr>Outline of Presentation</vt:lpstr>
      <vt:lpstr>Outline of Presentation</vt:lpstr>
      <vt:lpstr>What are Communities?</vt:lpstr>
      <vt:lpstr>Three Possible Definitions of a Community</vt:lpstr>
      <vt:lpstr>What is Modularity?</vt:lpstr>
      <vt:lpstr>Meaning of Modularity</vt:lpstr>
      <vt:lpstr>Community Detection Problem</vt:lpstr>
      <vt:lpstr>Brute-Force Algorithm</vt:lpstr>
      <vt:lpstr>Community Detection is an NP-Hard Problem!</vt:lpstr>
      <vt:lpstr>Greedy Algorithm Approach</vt:lpstr>
      <vt:lpstr>Outline of Presentation</vt:lpstr>
      <vt:lpstr>Issues</vt:lpstr>
      <vt:lpstr>Two Fast Algorithms: Louvain Algorithm Infomap Algorithm</vt:lpstr>
      <vt:lpstr>Two Fast Algorithms: Louvain Algorithm Infomap Algorithm</vt:lpstr>
      <vt:lpstr>Louvain Algorithm </vt:lpstr>
      <vt:lpstr>Example:</vt:lpstr>
      <vt:lpstr>Louvain Algorithm Time Complexity</vt:lpstr>
      <vt:lpstr>Two Fast Algorithms: Louvain Algorithm Infomap Algorithm</vt:lpstr>
      <vt:lpstr>Huffman Coding</vt:lpstr>
      <vt:lpstr>Example</vt:lpstr>
      <vt:lpstr>Infomap Algorithm:</vt:lpstr>
      <vt:lpstr>Example:</vt:lpstr>
      <vt:lpstr>Generating Partitions</vt:lpstr>
      <vt:lpstr>Infomap Algorithm with Louvain Algorithm Partitioning</vt:lpstr>
      <vt:lpstr>Example</vt:lpstr>
      <vt:lpstr>Time Complexity</vt:lpstr>
      <vt:lpstr>Outline of Presentation</vt:lpstr>
      <vt:lpstr>Accuracy / Speed</vt:lpstr>
      <vt:lpstr>Questions?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Algorithms For Community Detection</dc:title>
  <dc:creator>Szymanski, Bolek</dc:creator>
  <cp:lastModifiedBy>Szymanski, Bolek</cp:lastModifiedBy>
  <cp:revision>1</cp:revision>
  <dcterms:modified xsi:type="dcterms:W3CDTF">2022-11-10T02:59:20Z</dcterms:modified>
</cp:coreProperties>
</file>